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hyperlink" Target="https://secure.emmes.com/emmesweb" TargetMode="External"/><Relationship Id="rId4" Type="http://schemas.openxmlformats.org/officeDocument/2006/relationships/hyperlink" Target="mailto:ggensler@emmes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03E49-8FE3-4901-BAED-FE2138697A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ADDRESSING CHANGES TO a closeout data set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1EE879-48FD-4EC8-995A-13BA171A6D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get ahead!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D4ACE7-3803-412D-AC76-8DABFE510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96"/>
    </mc:Choice>
    <mc:Fallback xmlns="">
      <p:transition spd="slow" advTm="28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4334-DB95-4C39-AD72-27115C3F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data set formats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29A11-E040-4C24-8970-B8E98614A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108807"/>
            <a:ext cx="9905999" cy="3541714"/>
          </a:xfrm>
        </p:spPr>
        <p:txBody>
          <a:bodyPr/>
          <a:lstStyle/>
          <a:p>
            <a:r>
              <a:rPr lang="en-US" sz="2800" dirty="0"/>
              <a:t>CDISC (SDTM, </a:t>
            </a:r>
            <a:r>
              <a:rPr lang="en-US" sz="2800" dirty="0" err="1"/>
              <a:t>ADaM</a:t>
            </a:r>
            <a:r>
              <a:rPr lang="en-US" sz="2800" dirty="0"/>
              <a:t>, SEND):  Stacked Data</a:t>
            </a:r>
          </a:p>
          <a:p>
            <a:pPr lvl="1"/>
            <a:r>
              <a:rPr lang="en-US" sz="2400" dirty="0"/>
              <a:t>Industry-driven</a:t>
            </a:r>
          </a:p>
          <a:p>
            <a:pPr lvl="1"/>
            <a:r>
              <a:rPr lang="en-US" sz="2400" dirty="0"/>
              <a:t>Standardized field names</a:t>
            </a:r>
          </a:p>
          <a:p>
            <a:pPr lvl="1"/>
            <a:r>
              <a:rPr lang="en-US" sz="2400" dirty="0"/>
              <a:t>More rows, fewer columns</a:t>
            </a:r>
          </a:p>
          <a:p>
            <a:pPr lvl="1"/>
            <a:r>
              <a:rPr lang="en-US" sz="2400" dirty="0"/>
              <a:t>Fewer missing values</a:t>
            </a:r>
          </a:p>
          <a:p>
            <a:pPr lvl="1"/>
            <a:r>
              <a:rPr lang="en-US" sz="2400" dirty="0"/>
              <a:t>IND/BLA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422AB0-F145-4602-8D56-63E9AC1F1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0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79"/>
    </mc:Choice>
    <mc:Fallback xmlns="">
      <p:transition spd="slow" advTm="53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4334-DB95-4C39-AD72-27115C3F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data set formats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29A11-E040-4C24-8970-B8E98614A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108807"/>
            <a:ext cx="9905999" cy="3541714"/>
          </a:xfrm>
        </p:spPr>
        <p:txBody>
          <a:bodyPr/>
          <a:lstStyle/>
          <a:p>
            <a:r>
              <a:rPr lang="en-US" sz="2800" dirty="0"/>
              <a:t>Unstacked Data</a:t>
            </a:r>
          </a:p>
          <a:p>
            <a:pPr lvl="1"/>
            <a:r>
              <a:rPr lang="en-US" sz="2400" dirty="0"/>
              <a:t>Employed by DCCs, CROs</a:t>
            </a:r>
          </a:p>
          <a:p>
            <a:pPr lvl="1"/>
            <a:r>
              <a:rPr lang="en-US" sz="2400" dirty="0"/>
              <a:t>Field names vary</a:t>
            </a:r>
          </a:p>
          <a:p>
            <a:pPr lvl="1"/>
            <a:r>
              <a:rPr lang="en-US" sz="2400" dirty="0"/>
              <a:t>More columns, fewer rows</a:t>
            </a:r>
          </a:p>
          <a:p>
            <a:pPr lvl="1"/>
            <a:r>
              <a:rPr lang="en-US" sz="2400" dirty="0">
                <a:solidFill>
                  <a:srgbClr val="FFFF00"/>
                </a:solidFill>
              </a:rPr>
              <a:t>Missingness more prevalent: by design or at random</a:t>
            </a:r>
          </a:p>
          <a:p>
            <a:pPr lvl="1"/>
            <a:r>
              <a:rPr lang="en-US" sz="2400" dirty="0"/>
              <a:t>IND/BLA but also for clinical course studies (i.e., not FDA-reviewed)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08D7114-4396-41F0-8965-574C18710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8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34"/>
    </mc:Choice>
    <mc:Fallback xmlns="">
      <p:transition spd="slow" advTm="104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4334-DB95-4C39-AD72-27115C3F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</a:t>
            </a:r>
            <a:r>
              <a:rPr lang="en-US" u="sng" dirty="0"/>
              <a:t>DESIGN</a:t>
            </a:r>
            <a:r>
              <a:rPr lang="en-US" dirty="0"/>
              <a:t>:  </a:t>
            </a:r>
            <a:r>
              <a:rPr lang="en-US" dirty="0">
                <a:solidFill>
                  <a:srgbClr val="FFFF00"/>
                </a:solidFill>
              </a:rPr>
              <a:t>UNSTACKED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29A11-E040-4C24-8970-B8E98614A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108807"/>
            <a:ext cx="10069513" cy="4217988"/>
          </a:xfrm>
        </p:spPr>
        <p:txBody>
          <a:bodyPr>
            <a:normAutofit/>
          </a:bodyPr>
          <a:lstStyle/>
          <a:p>
            <a:r>
              <a:rPr lang="en-US" sz="2800" dirty="0"/>
              <a:t>Based on Design of CRFs</a:t>
            </a:r>
          </a:p>
          <a:p>
            <a:r>
              <a:rPr lang="en-US" sz="2800" dirty="0"/>
              <a:t>One column/field per response</a:t>
            </a:r>
          </a:p>
          <a:p>
            <a:r>
              <a:rPr lang="en-US" sz="2800" dirty="0"/>
              <a:t>For many columns/fields a response is expected</a:t>
            </a:r>
          </a:p>
          <a:p>
            <a:pPr lvl="1"/>
            <a:r>
              <a:rPr lang="en-US" sz="2400" dirty="0"/>
              <a:t>Missingness allowed but not anticipated</a:t>
            </a:r>
          </a:p>
          <a:p>
            <a:r>
              <a:rPr lang="en-US" sz="2800" dirty="0"/>
              <a:t>Secondary columns/fields may be skipped by design</a:t>
            </a:r>
          </a:p>
          <a:p>
            <a:pPr lvl="1"/>
            <a:r>
              <a:rPr lang="en-US" sz="2400" dirty="0"/>
              <a:t>I.e., if a preceding (“parent”) question is answered ‘No’.</a:t>
            </a:r>
          </a:p>
          <a:p>
            <a:pPr lvl="1"/>
            <a:r>
              <a:rPr lang="en-US" sz="2400" dirty="0"/>
              <a:t>Missing value present due to column/field being systematically skipped</a:t>
            </a:r>
          </a:p>
          <a:p>
            <a:pPr lvl="1"/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7B4FF1-D97C-4D79-AF8F-BC8CB11C2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6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53"/>
    </mc:Choice>
    <mc:Fallback xmlns="">
      <p:transition spd="slow" advTm="6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4334-DB95-4C39-AD72-27115C3F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</a:t>
            </a:r>
            <a:r>
              <a:rPr lang="en-US" u="sng" dirty="0"/>
              <a:t>DESIGN</a:t>
            </a:r>
            <a:r>
              <a:rPr lang="en-US" dirty="0"/>
              <a:t>:  </a:t>
            </a:r>
            <a:r>
              <a:rPr lang="en-US" dirty="0">
                <a:solidFill>
                  <a:srgbClr val="FFFF00"/>
                </a:solidFill>
              </a:rPr>
              <a:t>examples of skipped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29A11-E040-4C24-8970-B8E98614A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108807"/>
            <a:ext cx="10069513" cy="4217988"/>
          </a:xfrm>
        </p:spPr>
        <p:txBody>
          <a:bodyPr>
            <a:normAutofit/>
          </a:bodyPr>
          <a:lstStyle/>
          <a:p>
            <a:r>
              <a:rPr lang="en-US" sz="2800" dirty="0"/>
              <a:t>Have you ever smoked?</a:t>
            </a:r>
          </a:p>
          <a:p>
            <a:pPr lvl="1"/>
            <a:r>
              <a:rPr lang="en-US" sz="2400" dirty="0"/>
              <a:t>If ‘No’, the “number of cigarettes” question is skipped</a:t>
            </a:r>
          </a:p>
          <a:p>
            <a:r>
              <a:rPr lang="en-US" sz="2800" dirty="0"/>
              <a:t>Which of these medical conditions apply to you?</a:t>
            </a:r>
          </a:p>
          <a:p>
            <a:pPr lvl="1"/>
            <a:r>
              <a:rPr lang="en-US" sz="2400" dirty="0"/>
              <a:t>If “None of these apply”, then all are skipped</a:t>
            </a:r>
          </a:p>
          <a:p>
            <a:pPr lvl="1"/>
            <a:r>
              <a:rPr lang="en-US" sz="2400" dirty="0"/>
              <a:t>Alternatively, some may apply but are simply “checked” as existing</a:t>
            </a:r>
          </a:p>
          <a:p>
            <a:r>
              <a:rPr lang="en-US" sz="2800" dirty="0"/>
              <a:t>Resulting value stored in database is ‘missing’ – cleanest for DCC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lvl="1"/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A52643-5772-4818-9204-DAAD726B8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1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44"/>
    </mc:Choice>
    <mc:Fallback xmlns="">
      <p:transition spd="slow" advTm="69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4334-DB95-4C39-AD72-27115C3F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</a:t>
            </a:r>
            <a:r>
              <a:rPr lang="en-US" u="sng" dirty="0"/>
              <a:t>sharing</a:t>
            </a:r>
            <a:r>
              <a:rPr lang="en-US" dirty="0"/>
              <a:t>:  </a:t>
            </a:r>
            <a:r>
              <a:rPr lang="en-US" dirty="0">
                <a:solidFill>
                  <a:srgbClr val="FFFF00"/>
                </a:solidFill>
              </a:rPr>
              <a:t>UNSTACKED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29A11-E040-4C24-8970-B8E98614A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108807"/>
            <a:ext cx="10069513" cy="4217988"/>
          </a:xfrm>
        </p:spPr>
        <p:txBody>
          <a:bodyPr>
            <a:normAutofit/>
          </a:bodyPr>
          <a:lstStyle/>
          <a:p>
            <a:r>
              <a:rPr lang="en-US" sz="2800" dirty="0"/>
              <a:t>At end of study, data is shared with sponsor</a:t>
            </a:r>
          </a:p>
          <a:p>
            <a:r>
              <a:rPr lang="en-US" sz="2800" dirty="0"/>
              <a:t>DCC “understands” missing data, especially systematic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Sponsor may not be able to distinguish systematic missingness from missing at random.</a:t>
            </a:r>
          </a:p>
          <a:p>
            <a:r>
              <a:rPr lang="en-US" sz="2800" dirty="0"/>
              <a:t>How to handle missingness?</a:t>
            </a:r>
          </a:p>
          <a:p>
            <a:pPr lvl="1"/>
            <a:r>
              <a:rPr lang="en-US" sz="2400" dirty="0"/>
              <a:t>Missing at random:  leave alone</a:t>
            </a:r>
          </a:p>
          <a:p>
            <a:pPr lvl="1"/>
            <a:r>
              <a:rPr lang="en-US" sz="2400" dirty="0"/>
              <a:t>Systematic Missingness:  may need to be addressed</a:t>
            </a:r>
          </a:p>
          <a:p>
            <a:endParaRPr lang="en-US" sz="2800" dirty="0"/>
          </a:p>
          <a:p>
            <a:pPr lvl="1"/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2D4278-1AE9-42FC-A18A-46FF3AAE7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44"/>
    </mc:Choice>
    <mc:Fallback xmlns="">
      <p:transition spd="slow" advTm="93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4334-DB95-4C39-AD72-27115C3F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</a:t>
            </a:r>
            <a:r>
              <a:rPr lang="en-US" u="sng" dirty="0"/>
              <a:t>sharing</a:t>
            </a:r>
            <a:r>
              <a:rPr lang="en-US" dirty="0"/>
              <a:t>:  </a:t>
            </a:r>
            <a:r>
              <a:rPr lang="en-US" dirty="0">
                <a:solidFill>
                  <a:srgbClr val="FFFF00"/>
                </a:solidFill>
              </a:rPr>
              <a:t>Addressing skipped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29A11-E040-4C24-8970-B8E98614A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108807"/>
            <a:ext cx="10069513" cy="4217988"/>
          </a:xfrm>
        </p:spPr>
        <p:txBody>
          <a:bodyPr>
            <a:normAutofit/>
          </a:bodyPr>
          <a:lstStyle/>
          <a:p>
            <a:r>
              <a:rPr lang="en-US" sz="2800" dirty="0"/>
              <a:t>Have you ever smoked?</a:t>
            </a:r>
          </a:p>
          <a:p>
            <a:pPr lvl="1"/>
            <a:r>
              <a:rPr lang="en-US" sz="2400" dirty="0"/>
              <a:t>If ‘No’, the “number of cigarettes” question is skipped:  </a:t>
            </a:r>
            <a:r>
              <a:rPr lang="en-US" sz="2400" b="1" dirty="0">
                <a:solidFill>
                  <a:srgbClr val="FFFF00"/>
                </a:solidFill>
              </a:rPr>
              <a:t>Change to 0</a:t>
            </a:r>
          </a:p>
          <a:p>
            <a:r>
              <a:rPr lang="en-US" sz="2800" dirty="0"/>
              <a:t>Which of these medical conditions apply to you?</a:t>
            </a:r>
          </a:p>
          <a:p>
            <a:pPr lvl="1"/>
            <a:r>
              <a:rPr lang="en-US" sz="2400" dirty="0"/>
              <a:t>If “None of these apply”, then all are skipped</a:t>
            </a:r>
          </a:p>
          <a:p>
            <a:pPr lvl="1"/>
            <a:r>
              <a:rPr lang="en-US" sz="2400" dirty="0"/>
              <a:t>Alternatively, some may apply but are simply “checked” as existing</a:t>
            </a:r>
          </a:p>
          <a:p>
            <a:pPr lvl="1"/>
            <a:r>
              <a:rPr lang="en-US" sz="2400" b="1" dirty="0">
                <a:solidFill>
                  <a:srgbClr val="FFFF00"/>
                </a:solidFill>
              </a:rPr>
              <a:t>Change missing to No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lvl="1"/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7E4A47-EBC7-4EC6-931F-8AF9F5620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50"/>
    </mc:Choice>
    <mc:Fallback xmlns="">
      <p:transition spd="slow" advTm="4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4334-DB95-4C39-AD72-27115C3F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</a:t>
            </a:r>
            <a:r>
              <a:rPr lang="en-US" u="sng" dirty="0"/>
              <a:t>sharing</a:t>
            </a:r>
            <a:r>
              <a:rPr lang="en-US" dirty="0"/>
              <a:t>:  </a:t>
            </a:r>
            <a:r>
              <a:rPr lang="en-US" dirty="0">
                <a:solidFill>
                  <a:srgbClr val="FFFF00"/>
                </a:solidFill>
              </a:rPr>
              <a:t>specialty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29A11-E040-4C24-8970-B8E98614A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935162"/>
            <a:ext cx="10069513" cy="4675188"/>
          </a:xfrm>
        </p:spPr>
        <p:txBody>
          <a:bodyPr>
            <a:normAutofit/>
          </a:bodyPr>
          <a:lstStyle/>
          <a:p>
            <a:r>
              <a:rPr lang="en-US" sz="2800" dirty="0"/>
              <a:t>Changes to the final database shared with the sponsor are often not difficult, but can be time-consuming depending on the volume of data fields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Key suggestion:  early in the data collection phase, work with the sponsor to identify fields that may need to be “populated”</a:t>
            </a:r>
          </a:p>
          <a:p>
            <a:pPr lvl="1"/>
            <a:r>
              <a:rPr lang="en-US" sz="2400" dirty="0">
                <a:solidFill>
                  <a:srgbClr val="FFFF00"/>
                </a:solidFill>
              </a:rPr>
              <a:t>Sponsor may not be aware of systematic </a:t>
            </a:r>
            <a:r>
              <a:rPr lang="en-US" sz="2400" dirty="0" err="1">
                <a:solidFill>
                  <a:srgbClr val="FFFF00"/>
                </a:solidFill>
              </a:rPr>
              <a:t>missings</a:t>
            </a:r>
            <a:endParaRPr lang="en-US" sz="2400" dirty="0">
              <a:solidFill>
                <a:srgbClr val="FFFF00"/>
              </a:solidFill>
            </a:endParaRPr>
          </a:p>
          <a:p>
            <a:pPr lvl="1"/>
            <a:r>
              <a:rPr lang="en-US" sz="2400" dirty="0">
                <a:solidFill>
                  <a:srgbClr val="FFFF00"/>
                </a:solidFill>
              </a:rPr>
              <a:t>Mapping effort can be spread out over a longer time range</a:t>
            </a:r>
            <a:endParaRPr lang="en-US" sz="2400" dirty="0"/>
          </a:p>
          <a:p>
            <a:r>
              <a:rPr lang="en-US" sz="2800" dirty="0"/>
              <a:t>Sponsor may have other desires such as additional calculated fields</a:t>
            </a:r>
            <a:endParaRPr lang="en-US" sz="24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lvl="1"/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29E10D-EFE6-46CC-962A-1E435B5D9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7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59"/>
    </mc:Choice>
    <mc:Fallback xmlns="">
      <p:transition spd="slow" advTm="120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4334-DB95-4C39-AD72-27115C3F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29A11-E040-4C24-8970-B8E98614A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10069513" cy="4217988"/>
          </a:xfrm>
        </p:spPr>
        <p:txBody>
          <a:bodyPr>
            <a:normAutofit/>
          </a:bodyPr>
          <a:lstStyle/>
          <a:p>
            <a:r>
              <a:rPr lang="en-US" sz="2800" dirty="0"/>
              <a:t>Gary Gensler</a:t>
            </a:r>
          </a:p>
          <a:p>
            <a:r>
              <a:rPr lang="en-US" sz="2800" dirty="0">
                <a:hlinkClick r:id="rId4"/>
              </a:rPr>
              <a:t>ggensler@emmes.com</a:t>
            </a:r>
            <a:endParaRPr lang="en-US" sz="2800" dirty="0"/>
          </a:p>
          <a:p>
            <a:r>
              <a:rPr lang="en-US" sz="2800" dirty="0">
                <a:hlinkClick r:id="rId5"/>
              </a:rPr>
              <a:t>https://secure.emmes.com/emmesweb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lvl="1"/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6F3A83-0923-4BF6-B845-BB7A307C6E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8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1"/>
    </mc:Choice>
    <mc:Fallback xmlns="">
      <p:transition spd="slow" advTm="16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1581</TotalTime>
  <Words>445</Words>
  <Application>Microsoft Office PowerPoint</Application>
  <PresentationFormat>Widescreen</PresentationFormat>
  <Paragraphs>63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Tw Cen MT</vt:lpstr>
      <vt:lpstr>Circuit</vt:lpstr>
      <vt:lpstr>ADDRESSING CHANGES TO a closeout data set</vt:lpstr>
      <vt:lpstr>Common data set formats</vt:lpstr>
      <vt:lpstr>Common data set formats</vt:lpstr>
      <vt:lpstr>DATABASE DESIGN:  UNSTACKED DATA</vt:lpstr>
      <vt:lpstr>DATABASE DESIGN:  examples of skipped fields</vt:lpstr>
      <vt:lpstr>DATABASE sharing:  UNSTACKED DATA</vt:lpstr>
      <vt:lpstr>DATABASE sharing:  Addressing skipped fields</vt:lpstr>
      <vt:lpstr>DATABASE sharing:  specialty mapping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a closeout data set</dc:title>
  <dc:creator>Gensler, Gary *</dc:creator>
  <cp:lastModifiedBy>Angie Stark</cp:lastModifiedBy>
  <cp:revision>19</cp:revision>
  <dcterms:created xsi:type="dcterms:W3CDTF">2020-07-31T16:27:59Z</dcterms:created>
  <dcterms:modified xsi:type="dcterms:W3CDTF">2020-08-03T16:28:33Z</dcterms:modified>
</cp:coreProperties>
</file>